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32E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137160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Investigação e Inovação Responsáveis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21945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i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na Sala de Aula de Ciências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640080" y="301752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quadro europeu à prática letiva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40080" y="42062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Sessão formativa | Mestrado/MPhil em Educação em Ciências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45262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horas | 12 participantes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 4 dimensões processuais  ·  AIRR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Stilgoe, Owen &amp; Macnaghten (2013)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4023360" cy="155448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691640"/>
            <a:ext cx="777240" cy="77724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69164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1554480" y="164592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Antecipação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54480" y="1965960"/>
            <a:ext cx="2834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Olhar à frente: que futuros estamos a construir? Que consequências (in)desejáveis?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663440" y="1463040"/>
            <a:ext cx="4023360" cy="155448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46320" y="1691640"/>
            <a:ext cx="777240" cy="77724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69164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5760720" y="164592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Inclusão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760720" y="1965960"/>
            <a:ext cx="2834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está à mesa? Que vozes estão silenciadas? Diversidade epistémica e demográfica.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108960"/>
            <a:ext cx="4023360" cy="155448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40080" y="3337560"/>
            <a:ext cx="777240" cy="77724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33756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1554480" y="329184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Reflexividade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554480" y="3611880"/>
            <a:ext cx="2834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Examinar pressupostos próprios: motivações, valores, limites do que se sabe.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663440" y="3108960"/>
            <a:ext cx="4023360" cy="155448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46320" y="3337560"/>
            <a:ext cx="777240" cy="77724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333756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5760720" y="329184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Responsividade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760720" y="3611880"/>
            <a:ext cx="2834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Adaptar a investigação face a novo conhecimento, vozes ou circunstâncias.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6 pilares dizem o «o quê». As 4 dimensões dizem o «como».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 que NÃO é RRI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Distinções úteis para professores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45720" cy="7772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4630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RRI ≠ Ética da Investigação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" y="178308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ética é UM dos seis pilares. RRI é mais amplo: inclui género, governança, abertura, antecipação.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2331720"/>
            <a:ext cx="45720" cy="7772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3317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RRI ≠ Comunicação de Ciência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40080" y="265176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Comunicar é "tornar acessível o que já se decidiu". RRI é "co-decidir".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3200400"/>
            <a:ext cx="45720" cy="7772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32004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RRI ≠ Nature of Science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40080" y="352044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 é epistemológica: «como funciona a ciência». RRI é normativa: «como deveria conduzir-se».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4069080"/>
            <a:ext cx="45720" cy="7772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406908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RRI ≠ Lista de boas intenções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40080" y="438912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 um quadro estruturado, com componentes mensuráveis e avaliáveis.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32E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ATIVIDADE A  ·  30 min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Os 6 pilares em jigsaw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2743200" cy="11887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7830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Grupo A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205740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Física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237744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Envolvimento Público + Educação Científica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337560" y="1691640"/>
            <a:ext cx="2743200" cy="11887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520440" y="17830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Grupo B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520440" y="205740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Química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520440" y="237744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Acesso Aberto + Ética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217920" y="1691640"/>
            <a:ext cx="2743200" cy="11887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0" y="17830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Grupo C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400800" y="205740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Biologia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0" y="237744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Igualdade de Género + Governança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32004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vossa tarefa (numa folha A3):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40080" y="3566160"/>
            <a:ext cx="8046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Definição própria </a:t>
            </a:r>
            <a:pPr indent="0" marL="0">
              <a:spcAft>
                <a:spcPts val="400"/>
              </a:spcAft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(sem copiar do handout)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exemplo concreto </a:t>
            </a:r>
            <a:pPr indent="0" marL="0">
              <a:spcAft>
                <a:spcPts val="400"/>
              </a:spcAft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numa aula da vossa disciplina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«armadilha» comum </a:t>
            </a:r>
            <a:pPr indent="0" marL="0">
              <a:spcAft>
                <a:spcPts val="400"/>
              </a:spcAft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 os professores devem evitar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min de trabalho  ·  12 min de plenário (3 min/grupo)  ·  3 min de síntese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E4B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3360" y="1554480"/>
            <a:ext cx="1097280" cy="10972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27432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Intervalo</a:t>
            </a:r>
            <a:endParaRPr lang="en-US" sz="4800" dirty="0"/>
          </a:p>
        </p:txBody>
      </p:sp>
      <p:sp>
        <p:nvSpPr>
          <p:cNvPr id="4" name="Text 1"/>
          <p:cNvSpPr/>
          <p:nvPr/>
        </p:nvSpPr>
        <p:spPr>
          <a:xfrm>
            <a:off x="457200" y="3520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minutos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32E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ATIVIDADE B  ·  30 min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Diagnóstico de casos: foco em 3 pilares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554480" y="1691640"/>
            <a:ext cx="1097280" cy="1097280"/>
          </a:xfrm>
          <a:prstGeom prst="ellipse">
            <a:avLst/>
          </a:prstGeom>
          <a:solidFill>
            <a:srgbClr val="065A82"/>
          </a:solidFill>
          <a:ln w="38100">
            <a:solidFill>
              <a:srgbClr val="D4A01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554480" y="1691640"/>
            <a:ext cx="1097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1188720" y="288036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Género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474720" y="1691640"/>
            <a:ext cx="1097280" cy="1097280"/>
          </a:xfrm>
          <a:prstGeom prst="ellipse">
            <a:avLst/>
          </a:prstGeom>
          <a:solidFill>
            <a:srgbClr val="065A82"/>
          </a:solidFill>
          <a:ln w="38100">
            <a:solidFill>
              <a:srgbClr val="D4A01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1691640"/>
            <a:ext cx="1097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3108960" y="288036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Envolvimento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Público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394960" y="1691640"/>
            <a:ext cx="1097280" cy="1097280"/>
          </a:xfrm>
          <a:prstGeom prst="ellipse">
            <a:avLst/>
          </a:prstGeom>
          <a:solidFill>
            <a:srgbClr val="065A82"/>
          </a:solidFill>
          <a:ln w="38100">
            <a:solidFill>
              <a:srgbClr val="D4A01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394960" y="1691640"/>
            <a:ext cx="1097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É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5029200" y="288036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Ética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3520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Cada grupo recebe 2 fichas de projetos NZ (programa Curious Minds e parceiros)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57200" y="3858768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(Física): </a:t>
            </a:r>
            <a:pPr indent="0" marL="0">
              <a:spcAft>
                <a:spcPts val="100"/>
              </a:spcAft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Otago Interplanetary Cycle Trail + Sensors in Schools</a:t>
            </a:r>
            <a:endParaRPr lang="en-US" sz="12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 (Química): </a:t>
            </a:r>
            <a:pPr indent="0" marL="0">
              <a:spcAft>
                <a:spcPts val="100"/>
              </a:spcAft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 Oranga o te Awa + Atmospheric CO₂</a:t>
            </a:r>
            <a:endParaRPr lang="en-US" sz="12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 (Biologia): </a:t>
            </a:r>
            <a:pPr indent="0" marL="0">
              <a:spcAft>
                <a:spcPts val="100"/>
              </a:spcAft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Karioi Project + MothNet / Whitebait Connection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cada pilar: onde está presente?  ·  onde é fraco?  ·  uma melhoria possível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32E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ATIVIDADE C  ·  45 min  ·  O CORAÇÃO DA SESSÃO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 teoria à minha sala de aula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737360"/>
            <a:ext cx="2011680" cy="23774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234440" y="1874520"/>
            <a:ext cx="457200" cy="45720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34440" y="18745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32E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548640" y="246888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Reflectir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48640" y="28346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min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94360" y="3200400"/>
            <a:ext cx="1737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Identifico unidade letiva próxima e um pilar a integrar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560320" y="1737360"/>
            <a:ext cx="2011680" cy="23774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337560" y="1874520"/>
            <a:ext cx="457200" cy="45720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37560" y="18745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32E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651760" y="246888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Trocar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2651760" y="28346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697480" y="3200400"/>
            <a:ext cx="1737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pares: 3 perguntas críticas + 1 melhoria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663440" y="1737360"/>
            <a:ext cx="2011680" cy="23774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440680" y="1874520"/>
            <a:ext cx="457200" cy="45720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40680" y="18745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32E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4754880" y="246888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Refinar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4754880" y="28346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00600" y="3200400"/>
            <a:ext cx="1737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Ficha de intervenção: objetivo, atividade, indicadores, riscos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766560" y="1737360"/>
            <a:ext cx="2011680" cy="23774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543800" y="1874520"/>
            <a:ext cx="457200" cy="45720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543800" y="18745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32E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6858000" y="246888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Comprometer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6858000" y="28346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min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903720" y="3200400"/>
            <a:ext cx="1737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Mural plenário: «Na unidade X vou Y»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57200" y="44348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Produto final: ficha de intervenção individual + mural de 12 compromissos.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BLOCO 5  ·  SÍNTESE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 que levamos desta sessão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508760"/>
            <a:ext cx="777240" cy="77724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50876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463040" y="1554480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 quadro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463040" y="1920240"/>
            <a:ext cx="722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RRI como movimento europeu de transformação da ciência. 6 pilares + 4 dimensões.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560320"/>
            <a:ext cx="777240" cy="77724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56032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1463040" y="2606040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Os 3 pilares trabalhados em profundidade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463040" y="2971800"/>
            <a:ext cx="722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Género, Envolvimento Público, Ética — os mais frequentemente «tokenizados» na escola.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3611880"/>
            <a:ext cx="777240" cy="77724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61188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1463040" y="3657600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linha de ação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1463040" y="4023360"/>
            <a:ext cx="722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um leva uma intervenção concreta para a sua sala de aula.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TICKET  ·  7 min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Quatro respostas curtas, na ficha entregue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411480" cy="5029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691640"/>
            <a:ext cx="411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05840" y="169164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ideia que levo desta sessão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2377440"/>
            <a:ext cx="411480" cy="5029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377440"/>
            <a:ext cx="411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05840" y="237744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dúvida que ficou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3063240"/>
            <a:ext cx="411480" cy="5029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3063240"/>
            <a:ext cx="411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005840" y="306324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ação que vou experimentar (a já decidida no Bloco 4)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3749040"/>
            <a:ext cx="411480" cy="5029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3749040"/>
            <a:ext cx="411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005840" y="374904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pilar/dimensão RRI que ainda preciso de aprofundar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TAREFA PÓS-SESSÃO  ·  SUGERIDA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Mini-portefólio reflexivo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a 3 páginas, a entregar 4 semanas após a sessão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2103120"/>
            <a:ext cx="411480" cy="41148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1031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05840" y="205740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Descrição da unidade letiva escolhida.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743200"/>
            <a:ext cx="411480" cy="41148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743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005840" y="269748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Descrição da modificação RRI implementada.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3383280"/>
            <a:ext cx="411480" cy="41148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33832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005840" y="333756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Reflexão pós-implementação: o que correu bem? o que falhou? que dimensão AIRR foi mais difícil de operacionalizar?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7200" y="4023360"/>
            <a:ext cx="411480" cy="41148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40233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005840" y="397764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referência teórica adicional (da bibliografia) que ilumine o caso.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Articulação com produtos avaliativos do mestrado a definir com a coordenação.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Referências essenciais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051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Quadro conceptual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von Schomberg, R. (2013). </a:t>
            </a:r>
            <a:pPr indent="0" marL="0">
              <a:spcAft>
                <a:spcPts val="400"/>
              </a:spcAft>
              <a:buNone/>
            </a:pP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vision of responsible research and innovation. 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Owen, Bessant &amp; Heintz (Eds.), Responsible Innovation. Wiley.</a:t>
            </a:r>
            <a:endParaRPr lang="en-US" sz="12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Stilgoe, Owen &amp; Macnaghten (2013). </a:t>
            </a:r>
            <a:pPr indent="0" marL="0">
              <a:spcAft>
                <a:spcPts val="400"/>
              </a:spcAft>
              <a:buNone/>
            </a:pP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Developing a framework for responsible innovation. 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Policy, 42(9), 1568–1580.</a:t>
            </a:r>
            <a:endParaRPr lang="en-US" sz="12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European Commission. 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RRI – Europe's ability to respond to societal challenges (2014, 2020).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26974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Casos da sessão (Nova Zelândia)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301752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Otago Interplanetary Cycle Trail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Tūhura Otago Museum  ·  otagomuseum.nz</a:t>
            </a:r>
            <a:endParaRPr lang="en-US" sz="12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 Oranga o te Awa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Greater Wellington Regional Council + Wilderlab  ·  gw.govt.nz</a:t>
            </a:r>
            <a:endParaRPr lang="en-US" sz="12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Karioi Project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 Rocha Aotearoa NZ + hapū Whāingaroa  ·  karioiproject.co.nz</a:t>
            </a:r>
            <a:endParaRPr lang="en-US" sz="12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Sensors in Schools  ·  Atmospheric CO₂  ·  MothNet  ·  Whitebait Connection</a:t>
            </a:r>
            <a:pPr indent="0" marL="0">
              <a:spcAft>
                <a:spcPts val="400"/>
              </a:spcAft>
              <a:buNone/>
            </a:pPr>
            <a:r>
              <a:rPr lang="en-US" sz="12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programa Curious Minds (curiousminds.nz)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Programa nacional NZ Curious Minds — He Hihiri i te Mahara — Participatory Science Platform.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Mapa da sessão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horas, 5 blocos, 70% atividade ativa</a:t>
            </a:r>
            <a:endParaRPr lang="en-US" sz="14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17320"/>
          <a:ext cx="8229600" cy="3291840"/>
        </p:xfrm>
        <a:graphic>
          <a:graphicData uri="http://schemas.openxmlformats.org/drawingml/2006/table">
            <a:tbl>
              <a:tblPr/>
              <a:tblGrid>
                <a:gridCol w="548640"/>
                <a:gridCol w="6583680"/>
                <a:gridCol w="109728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Acolhimento e ativação diagnóstica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 min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Enquadramento conceptual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 min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1C729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i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Atividade A — Os 6 pilares em jigsaw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 min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D4A01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☕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4E4B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i="1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Intervalo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 min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1C729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i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Atividade B — Diagnóstico de casos: género, envolvimento público, ética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 min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1C729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i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Atividade C — Da teoria à minha sala de aula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b="1" dirty="0">
                          <a:solidFill>
                            <a:srgbClr val="D4A01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 min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Síntese, exit ticket e tarefa pós-sessão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 min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bloco 4 é o coração da sessão: é onde a teoria se converte em compromisso.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32E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164592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Obrigado.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640080" y="2606040"/>
            <a:ext cx="7863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«Conduzir investigação que não só responde a questões e resolve problemas, mas que também está alinhada com os valores éticos e as necessidades da sociedade.»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420624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Que aula vai dar na próxima segunda-feira?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BLOCO 0  ·  ATIVAÇÃO  ·  15 min</a:t>
            </a:r>
            <a:endParaRPr lang="en-US" sz="11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914400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691640"/>
            <a:ext cx="8229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 que torna a investigação científica «responsável»?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457200" y="338328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</a:t>
            </a:r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Recebem 3 </a:t>
            </a:r>
            <a:pPr indent="0" marL="0">
              <a:spcAft>
                <a:spcPts val="600"/>
              </a:spcAft>
              <a:buNone/>
            </a:pPr>
            <a:r>
              <a:rPr lang="en-US" sz="16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post-its</a:t>
            </a:r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(uma ideia por papel).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</a:t>
            </a:r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Afixam-nos no quadro.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</a:t>
            </a:r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conjunto, organizamo-los em famílias.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BLOCO 1  ·  ENQUADRAMENTO  ·  25 min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ciência tem consequências não intencionais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73152" cy="11887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691640"/>
            <a:ext cx="777240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«Os crescentes poderes inovadores da ciência parecem estar a ultrapassar a sua capacidade de prever as consequências das suas aplicações.»</a:t>
            </a:r>
            <a:pPr indent="0" marL="0">
              <a:buNone/>
            </a:pPr>
            <a:endParaRPr lang="en-US" sz="1800" dirty="0"/>
          </a:p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Agência Europeia do Ambiente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310896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Históricos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3456432"/>
            <a:ext cx="40233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Asbesto</a:t>
            </a:r>
            <a:endParaRPr lang="en-US" sz="14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doença pulmonar</a:t>
            </a:r>
            <a:endParaRPr lang="en-US" sz="14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CFCs</a:t>
            </a:r>
            <a:endParaRPr lang="en-US" sz="14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camada de ozono</a:t>
            </a:r>
            <a:endParaRPr lang="en-US" sz="14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Pesticidas</a:t>
            </a:r>
            <a:endParaRPr lang="en-US" sz="14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perda de biodiversidade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754880" y="310896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Contemporâneos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754880" y="3456432"/>
            <a:ext cx="40233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Inteligência Artificial</a:t>
            </a:r>
            <a:endParaRPr lang="en-US" sz="14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vieses, deslocação laboral</a:t>
            </a:r>
            <a:endParaRPr lang="en-US" sz="14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Edição genética (CRISPR)</a:t>
            </a:r>
            <a:endParaRPr lang="en-US" sz="14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fronteiras éticas</a:t>
            </a:r>
            <a:endParaRPr lang="en-US" sz="14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Engenharia climática</a:t>
            </a:r>
            <a:endParaRPr lang="en-US" sz="14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efeitos sistémicos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BLOCO 1  ·  ENQUADRAMENTO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resposta política europeia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2743200"/>
            <a:ext cx="7863840" cy="0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2960" y="2606040"/>
            <a:ext cx="274320" cy="27432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82880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2007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82880" y="3017520"/>
            <a:ext cx="1554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Rocard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108960" y="2606040"/>
            <a:ext cx="274320" cy="27432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651760" y="182880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2013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468880" y="3017520"/>
            <a:ext cx="1554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von Schomberg: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definição operacional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394960" y="2606040"/>
            <a:ext cx="274320" cy="27432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37760" y="182880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2014–2020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754880" y="3017520"/>
            <a:ext cx="1554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Horizonte 2020 –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SwafS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680960" y="2606040"/>
            <a:ext cx="274320" cy="27432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223760" y="182880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2021–2027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040880" y="3017520"/>
            <a:ext cx="1554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Horizonte Europa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(Open Science)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uma agenda de literacia científica para uma agenda de transformação institucional.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BLOCO 1  ·  ENQUADRAMENTO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definição operacional</a:t>
            </a:r>
            <a:endParaRPr lang="en-US" sz="30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691640"/>
            <a:ext cx="45720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97280" y="1691640"/>
            <a:ext cx="758952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Investigação e Inovação Responsáveis são um processo </a:t>
            </a:r>
            <a:pPr indent="0" marL="0">
              <a:buNone/>
            </a:pPr>
            <a:r>
              <a:rPr lang="en-US" sz="1700" b="1" i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transparente e interativo </a:t>
            </a:r>
            <a:pPr indent="0" marL="0">
              <a:buNone/>
            </a:pPr>
            <a:r>
              <a:rPr lang="en-US" sz="17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pelo qual atores societais e inovadores se tornam </a:t>
            </a:r>
            <a:pPr indent="0" marL="0">
              <a:buNone/>
            </a:pPr>
            <a:r>
              <a:rPr lang="en-US" sz="1700" b="1" i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mutuamente responsivos</a:t>
            </a:r>
            <a:pPr indent="0" marL="0">
              <a:buNone/>
            </a:pPr>
            <a:r>
              <a:rPr lang="en-US" sz="17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em vista da </a:t>
            </a:r>
            <a:pPr indent="0" marL="0">
              <a:buNone/>
            </a:pPr>
            <a:r>
              <a:rPr lang="en-US" sz="1700" b="1" i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aceitabilidade ética, sustentabilidade e desejabilidade social </a:t>
            </a:r>
            <a:pPr indent="0" marL="0">
              <a:buNone/>
            </a:pPr>
            <a:r>
              <a:rPr lang="en-US" sz="17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processo de inovação e dos seus produtos.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1097280" y="429768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René von Schomberg (2013)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Os 6 componentes-chave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Quadro da Comissão Europeia (2014)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2606040" cy="150876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94360" y="1645920"/>
            <a:ext cx="640080" cy="64008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808" y="1801368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164592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Envolvimento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371600" y="205740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Público e atores sociais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3246120" y="1463040"/>
            <a:ext cx="2606040" cy="150876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383280" y="1645920"/>
            <a:ext cx="640080" cy="6400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8728" y="1801368"/>
            <a:ext cx="329184" cy="32918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160520" y="164592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Igualdade de Género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4160520" y="205740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Equipas e conteúdo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6035040" y="1463040"/>
            <a:ext cx="2606040" cy="150876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6172200" y="1645920"/>
            <a:ext cx="640080" cy="64008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7648" y="1801368"/>
            <a:ext cx="329184" cy="329184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949440" y="164592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Educação Científica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6949440" y="205740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Cidadania e vocações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457200" y="3154680"/>
            <a:ext cx="2606040" cy="150876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594360" y="3337560"/>
            <a:ext cx="640080" cy="6400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808" y="3493008"/>
            <a:ext cx="329184" cy="32918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371600" y="333756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Acesso Aberto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1371600" y="374904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Resultados e dados FAIR</a:t>
            </a:r>
            <a:endParaRPr lang="en-US" sz="1000" dirty="0"/>
          </a:p>
        </p:txBody>
      </p:sp>
      <p:sp>
        <p:nvSpPr>
          <p:cNvPr id="24" name="Shape 18"/>
          <p:cNvSpPr/>
          <p:nvPr/>
        </p:nvSpPr>
        <p:spPr>
          <a:xfrm>
            <a:off x="3246120" y="3154680"/>
            <a:ext cx="2606040" cy="150876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3383280" y="3337560"/>
            <a:ext cx="640080" cy="64008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8728" y="3493008"/>
            <a:ext cx="329184" cy="329184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4160520" y="333756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Ética</a:t>
            </a:r>
            <a:endParaRPr lang="en-US" sz="1400" dirty="0"/>
          </a:p>
        </p:txBody>
      </p:sp>
      <p:sp>
        <p:nvSpPr>
          <p:cNvPr id="28" name="Text 21"/>
          <p:cNvSpPr/>
          <p:nvPr/>
        </p:nvSpPr>
        <p:spPr>
          <a:xfrm>
            <a:off x="4160520" y="374904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Integridade e princípios</a:t>
            </a:r>
            <a:endParaRPr lang="en-US" sz="1000" dirty="0"/>
          </a:p>
        </p:txBody>
      </p:sp>
      <p:sp>
        <p:nvSpPr>
          <p:cNvPr id="29" name="Shape 22"/>
          <p:cNvSpPr/>
          <p:nvPr/>
        </p:nvSpPr>
        <p:spPr>
          <a:xfrm>
            <a:off x="6035040" y="3154680"/>
            <a:ext cx="2606040" cy="150876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2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6172200" y="3337560"/>
            <a:ext cx="640080" cy="6400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27648" y="3493008"/>
            <a:ext cx="329184" cy="329184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6949440" y="333756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Governança</a:t>
            </a:r>
            <a:endParaRPr lang="en-US" sz="1400" dirty="0"/>
          </a:p>
        </p:txBody>
      </p:sp>
      <p:sp>
        <p:nvSpPr>
          <p:cNvPr id="33" name="Text 25"/>
          <p:cNvSpPr/>
          <p:nvPr/>
        </p:nvSpPr>
        <p:spPr>
          <a:xfrm>
            <a:off x="6949440" y="374904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Quadros institucionais</a:t>
            </a:r>
            <a:endParaRPr lang="en-US" sz="1000" dirty="0"/>
          </a:p>
        </p:txBody>
      </p:sp>
      <p:sp>
        <p:nvSpPr>
          <p:cNvPr id="34" name="Text 2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pilar será detalhado nos slides seguintes — e três deles voltarão na Atividade B.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Os 6 componentes-chave  ·  1/2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640080" cy="64008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2648" y="1161288"/>
            <a:ext cx="329184" cy="32918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80160" y="10058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Envolvimento Público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1280160" y="137160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Stakeholders e cidadãos participam desde o início. Não é "consulta no fim"; é co-construção da agenda. Em sala de aula: aulas-projeto com a comunidade local.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2331720"/>
            <a:ext cx="640080" cy="6400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48" y="2487168"/>
            <a:ext cx="329184" cy="329184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280160" y="23317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Igualdade de Género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1280160" y="269748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é só representação demográfica — é integrar a dimensão de género no conteúdo da investigação. Em sala de aula: questionar pressupostos masculinos por defeito (modelos, exemplos, dados).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457200" y="3657600"/>
            <a:ext cx="640080" cy="64008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" y="3813048"/>
            <a:ext cx="329184" cy="329184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280160" y="36576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Educação Científica</a:t>
            </a:r>
            <a:endParaRPr lang="en-US" sz="1600" dirty="0"/>
          </a:p>
        </p:txBody>
      </p:sp>
      <p:sp>
        <p:nvSpPr>
          <p:cNvPr id="14" name="Text 9"/>
          <p:cNvSpPr/>
          <p:nvPr/>
        </p:nvSpPr>
        <p:spPr>
          <a:xfrm>
            <a:off x="1280160" y="402336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 cidadãos capazes de participar em debate público sobre ciência e tecnologia. É mais do que ensinar conteúdos — é ensinar a interrogar.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Os 6 componentes-chave  ·  2/2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640080" cy="6400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2648" y="1161288"/>
            <a:ext cx="329184" cy="32918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80160" y="10058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Acesso Aberto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1280160" y="137160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Resultados publicamente financiados devem ser publicamente acessíveis. Princípio FAIR (Findable, Accessible, Interoperable, Reusable). Em sala de aula: usar repositórios abertos como fonte.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2331720"/>
            <a:ext cx="640080" cy="640080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48" y="2487168"/>
            <a:ext cx="329184" cy="329184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280160" y="23317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Ética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1280160" y="269748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é só "não copiar" — é integridade científica, honestidade, prestação de contas. Em sala de aula: discutir dilemas reais (plágio sim, mas também viés, conflitos de interesse, instrumentalização).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457200" y="3657600"/>
            <a:ext cx="640080" cy="640080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" y="3813048"/>
            <a:ext cx="329184" cy="329184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280160" y="36576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Governança</a:t>
            </a:r>
            <a:endParaRPr lang="en-US" sz="1600" dirty="0"/>
          </a:p>
        </p:txBody>
      </p:sp>
      <p:sp>
        <p:nvSpPr>
          <p:cNvPr id="14" name="Text 9"/>
          <p:cNvSpPr/>
          <p:nvPr/>
        </p:nvSpPr>
        <p:spPr>
          <a:xfrm>
            <a:off x="1280160" y="402336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Quadros institucionais que sustentam tudo o resto. Em sala de aula: como é que a escola toma decisões sobre o que se ensina, como, e com que parceiros?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Investigação e Inovação Responsáveis na Sala de Aula de Ciências</dc:title>
  <dc:subject>PptxGenJS Presentation</dc:subject>
  <dc:creator>Laboratório de Investigação Educacional</dc:creator>
  <cp:lastModifiedBy>Laboratório de Investigação Educacional</cp:lastModifiedBy>
  <cp:revision>1</cp:revision>
  <dcterms:created xsi:type="dcterms:W3CDTF">2026-05-10T18:14:17Z</dcterms:created>
  <dcterms:modified xsi:type="dcterms:W3CDTF">2026-05-10T18:14:17Z</dcterms:modified>
</cp:coreProperties>
</file>